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3" r:id="rId2"/>
    <p:sldId id="358" r:id="rId3"/>
    <p:sldId id="357" r:id="rId4"/>
    <p:sldId id="465" r:id="rId5"/>
    <p:sldId id="472" r:id="rId6"/>
    <p:sldId id="474" r:id="rId7"/>
    <p:sldId id="375" r:id="rId8"/>
  </p:sldIdLst>
  <p:sldSz cx="9144000" cy="5145088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A5A20B8-396A-481B-850C-23111EC17794}">
          <p14:sldIdLst>
            <p14:sldId id="363"/>
            <p14:sldId id="358"/>
            <p14:sldId id="357"/>
            <p14:sldId id="465"/>
            <p14:sldId id="472"/>
            <p14:sldId id="474"/>
            <p14:sldId id="3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C7"/>
    <a:srgbClr val="19E0FB"/>
    <a:srgbClr val="146464"/>
    <a:srgbClr val="E6007E"/>
    <a:srgbClr val="A2C617"/>
    <a:srgbClr val="52AE32"/>
    <a:srgbClr val="009EE0"/>
    <a:srgbClr val="00C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0562" autoAdjust="0"/>
    <p:restoredTop sz="94629" autoAdjust="0"/>
  </p:normalViewPr>
  <p:slideViewPr>
    <p:cSldViewPr>
      <p:cViewPr>
        <p:scale>
          <a:sx n="60" d="100"/>
          <a:sy n="60" d="100"/>
        </p:scale>
        <p:origin x="-3000" y="-1422"/>
      </p:cViewPr>
      <p:guideLst>
        <p:guide orient="horz" pos="849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893BF95D-D0E0-45A9-9BC4-213B8C6D00D1}" type="datetimeFigureOut">
              <a:rPr lang="de-AT" smtClean="0"/>
              <a:t>02.11.2016</a:t>
            </a:fld>
            <a:endParaRPr lang="cs-CZ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FE515697-112F-4A58-92D7-6E64F5C6D1E9}" type="slidenum">
              <a:rPr lang="de-AT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97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036F78D7-77E3-443B-900A-5B242D906B0B}" type="datetimeFigureOut">
              <a:rPr lang="de-AT" smtClean="0"/>
              <a:t>02.11.2016</a:t>
            </a:fld>
            <a:endParaRPr lang="cs-CZ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5C6FB536-F569-45D1-9559-D11620EB1621}" type="slidenum">
              <a:rPr lang="de-AT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97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B536-F569-45D1-9559-D11620EB1621}" type="slidenum">
              <a:rPr lang="de-AT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9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FB536-F569-45D1-9559-D11620EB1621}" type="slidenum">
              <a:rPr lang="de-AT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73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744"/>
            <a:ext cx="9144000" cy="518457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-36512" y="-19744"/>
            <a:ext cx="9180512" cy="1754088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cs-CZ" sz="4400" spc="100" baseline="0" dirty="0" smtClean="0">
                <a:latin typeface="Times New Roman" panose="02020603050405020304" pitchFamily="18" charset="0"/>
              </a:rPr>
              <a:t>LINEC</a:t>
            </a:r>
            <a:r>
              <a:rPr lang="cs-CZ" sz="4400" spc="100" baseline="0" dirty="0" smtClean="0"/>
              <a:t>.</a:t>
            </a:r>
            <a:r>
              <a:rPr lang="cs-CZ" sz="4000" spc="100" baseline="0" dirty="0" smtClean="0"/>
              <a:t>JINAK</a:t>
            </a:r>
            <a:r>
              <a:rPr lang="cs-CZ" sz="4000" dirty="0" smtClean="0"/>
              <a:t>,</a:t>
            </a:r>
          </a:p>
          <a:p>
            <a:pPr marL="266700" indent="0" algn="l">
              <a:lnSpc>
                <a:spcPts val="3900"/>
              </a:lnSpc>
            </a:pPr>
            <a:r>
              <a:rPr lang="cs-CZ" sz="4000" b="1" spc="100" baseline="0" dirty="0" smtClean="0"/>
              <a:t>PŘÍBĚHY</a:t>
            </a: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cs-CZ" sz="1200" i="1" spc="40" baseline="0" dirty="0" smtClean="0">
                <a:solidFill>
                  <a:schemeClr val="bg1"/>
                </a:solidFill>
              </a:rPr>
              <a:t>WWW.LINZTOURISMUS.AT</a:t>
            </a:r>
            <a:r>
              <a:rPr lang="en-US" sz="1200" i="1" spc="40" baseline="0" dirty="0" smtClean="0">
                <a:solidFill>
                  <a:schemeClr val="bg1"/>
                </a:solidFill>
              </a:rPr>
              <a:t>	</a:t>
            </a:r>
            <a:endParaRPr lang="cs-CZ" sz="4000" b="1" spc="100" baseline="0" dirty="0"/>
          </a:p>
        </p:txBody>
      </p:sp>
    </p:spTree>
    <p:extLst>
      <p:ext uri="{BB962C8B-B14F-4D97-AF65-F5344CB8AC3E}">
        <p14:creationId xmlns:p14="http://schemas.microsoft.com/office/powerpoint/2010/main" val="36266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 d Zukun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28000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5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L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28000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0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483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-36512" y="0"/>
            <a:ext cx="9180512" cy="1734344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cs-CZ" sz="4400" spc="100" baseline="0" dirty="0" smtClean="0">
                <a:latin typeface="Times New Roman" panose="02020603050405020304" pitchFamily="18" charset="0"/>
              </a:rPr>
              <a:t>LINEC</a:t>
            </a:r>
            <a:r>
              <a:rPr lang="cs-CZ" sz="4400" spc="100" baseline="0" dirty="0" smtClean="0"/>
              <a:t>.</a:t>
            </a:r>
            <a:r>
              <a:rPr lang="cs-CZ" sz="4000" spc="100" baseline="0" dirty="0" smtClean="0"/>
              <a:t>JINAK</a:t>
            </a:r>
            <a:r>
              <a:rPr lang="cs-CZ" sz="4000" dirty="0" smtClean="0"/>
              <a:t>,</a:t>
            </a:r>
          </a:p>
          <a:p>
            <a:pPr marL="266700" indent="0" algn="l">
              <a:lnSpc>
                <a:spcPts val="3900"/>
              </a:lnSpc>
            </a:pPr>
            <a:r>
              <a:rPr lang="cs-CZ" sz="4000" b="1" spc="100" baseline="0" dirty="0" smtClean="0"/>
              <a:t>VDĚČNOST</a:t>
            </a: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cs-CZ" sz="1200" i="1" spc="40" baseline="0" dirty="0" smtClean="0">
                <a:solidFill>
                  <a:schemeClr val="bg1"/>
                </a:solidFill>
              </a:rPr>
              <a:t>WWW.LINZTOURISMUS.AT</a:t>
            </a:r>
            <a:r>
              <a:rPr lang="en-US" sz="1200" i="1" spc="40" baseline="0" dirty="0" smtClean="0">
                <a:solidFill>
                  <a:schemeClr val="bg1"/>
                </a:solidFill>
              </a:rPr>
              <a:t>	</a:t>
            </a:r>
            <a:endParaRPr lang="cs-CZ" sz="4000" b="1" spc="100" baseline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315938" y="4084712"/>
            <a:ext cx="6128270" cy="40523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tlCol="0" anchor="ctr" anchorCtr="0">
            <a:spAutoFit/>
          </a:bodyPr>
          <a:lstStyle/>
          <a:p>
            <a:pPr indent="0" algn="l">
              <a:lnSpc>
                <a:spcPts val="2800"/>
              </a:lnSpc>
            </a:pPr>
            <a:r>
              <a:rPr lang="cs-CZ" sz="2300" i="1" spc="1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Těšíme se na osobní rozhovor</a:t>
            </a:r>
            <a:endParaRPr lang="cs-CZ" sz="2300" i="1" spc="4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323528" y="3624946"/>
            <a:ext cx="3960440" cy="45976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tlCol="0" anchor="ctr" anchorCtr="0">
            <a:spAutoFit/>
          </a:bodyPr>
          <a:lstStyle/>
          <a:p>
            <a:pPr indent="0" algn="l">
              <a:lnSpc>
                <a:spcPts val="2800"/>
              </a:lnSpc>
            </a:pPr>
            <a:r>
              <a:rPr lang="cs-CZ" sz="2300" spc="100" dirty="0" smtClean="0">
                <a:latin typeface="Times New Roman" panose="02020603050405020304" pitchFamily="18" charset="0"/>
              </a:rPr>
              <a:t> Jsme rádi, že jste tu!</a:t>
            </a:r>
            <a:endParaRPr lang="cs-CZ" sz="2300" i="1" spc="4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397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8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8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ztourismus.at/top1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wnload\umfvz2f\Downloads\Musiktheater_Medien-Kunst-Sujet-RGB©linztourismus-zoe-06-2016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-221" r="-195" b="24911"/>
          <a:stretch/>
        </p:blipFill>
        <p:spPr bwMode="auto">
          <a:xfrm>
            <a:off x="0" y="-31453"/>
            <a:ext cx="9162043" cy="519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1" y="-51197"/>
            <a:ext cx="9198554" cy="174634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266700" indent="0" algn="l">
              <a:lnSpc>
                <a:spcPts val="5600"/>
              </a:lnSpc>
              <a:spcBef>
                <a:spcPts val="50"/>
              </a:spcBef>
            </a:pPr>
            <a:r>
              <a:rPr lang="cs-CZ" sz="4400" spc="100" baseline="0" dirty="0" smtClean="0">
                <a:latin typeface="Times New Roman" panose="02020603050405020304" pitchFamily="18" charset="0"/>
              </a:rPr>
              <a:t>LINEC</a:t>
            </a:r>
            <a:r>
              <a:rPr lang="cs-CZ" sz="4400" spc="100" baseline="0" dirty="0" smtClean="0"/>
              <a:t>.</a:t>
            </a:r>
            <a:r>
              <a:rPr lang="cs-CZ" sz="4000" spc="100" baseline="0" dirty="0" smtClean="0"/>
              <a:t>JINAK</a:t>
            </a:r>
            <a:r>
              <a:rPr lang="cs-CZ" sz="4000" dirty="0" smtClean="0"/>
              <a:t>,</a:t>
            </a:r>
          </a:p>
          <a:p>
            <a:pPr marL="266700" indent="0" algn="l">
              <a:lnSpc>
                <a:spcPts val="3900"/>
              </a:lnSpc>
            </a:pPr>
            <a:r>
              <a:rPr lang="cs-CZ" sz="4000" b="1" spc="100" dirty="0" smtClean="0"/>
              <a:t>PERSPEKTIVY</a:t>
            </a:r>
            <a:endParaRPr lang="cs-CZ" sz="4000" b="1" spc="100" baseline="0" dirty="0" smtClean="0"/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cs-CZ" sz="1200" i="1" spc="40" baseline="0" dirty="0" smtClean="0">
                <a:solidFill>
                  <a:schemeClr val="bg1"/>
                </a:solidFill>
              </a:rPr>
              <a:t>WWW.LINZTOURISMUS.AT</a:t>
            </a:r>
            <a:r>
              <a:rPr lang="en-US" sz="1200" i="1" spc="40" baseline="0" dirty="0" smtClean="0">
                <a:solidFill>
                  <a:schemeClr val="bg1"/>
                </a:solidFill>
              </a:rPr>
              <a:t>	</a:t>
            </a:r>
            <a:r>
              <a:rPr lang="cs-CZ" sz="1200" spc="40" baseline="0" dirty="0" smtClean="0">
                <a:solidFill>
                  <a:schemeClr val="bg1"/>
                </a:solidFill>
              </a:rPr>
              <a:t>říjen</a:t>
            </a:r>
            <a:r>
              <a:rPr lang="cs-CZ" sz="1200" spc="40" dirty="0" smtClean="0">
                <a:solidFill>
                  <a:schemeClr val="bg1"/>
                </a:solidFill>
              </a:rPr>
              <a:t> 2016</a:t>
            </a:r>
            <a:endParaRPr lang="cs-CZ" sz="1200" spc="40" baseline="0" dirty="0" smtClean="0">
              <a:solidFill>
                <a:schemeClr val="bg1"/>
              </a:solidFill>
            </a:endParaRPr>
          </a:p>
          <a:p>
            <a:pPr marL="2667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en-US" dirty="0" smtClean="0"/>
              <a:t>	</a:t>
            </a:r>
            <a:endParaRPr lang="cs-CZ" sz="4000" b="1" spc="100" baseline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83968" y="1132384"/>
            <a:ext cx="4616102" cy="252028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noAutofit/>
          </a:bodyPr>
          <a:lstStyle/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sz="1500" dirty="0">
                <a:latin typeface="Times New Roman" panose="02020603050405020304" pitchFamily="18" charset="0"/>
              </a:rPr>
              <a:t>UNESCO City of Media Arts</a:t>
            </a: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Times New Roman" panose="02020603050405020304" pitchFamily="18" charset="0"/>
              </a:rPr>
              <a:t>Evropské hlavní město kultury 2009</a:t>
            </a:r>
            <a:endParaRPr lang="cs-CZ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sz="1500" spc="100" dirty="0" smtClean="0">
                <a:latin typeface="Times New Roman" panose="02020603050405020304" pitchFamily="18" charset="0"/>
              </a:rPr>
              <a:t>Proměnlivé a mondénní město na Dunaji</a:t>
            </a:r>
            <a:endParaRPr lang="cs-CZ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Times New Roman" panose="02020603050405020304" pitchFamily="18" charset="0"/>
              </a:rPr>
              <a:t>Hlavní město spolkové země Horní Rakousko</a:t>
            </a:r>
            <a:r>
              <a:rPr dirty="0"/>
              <a:t/>
            </a:r>
            <a:br>
              <a:rPr dirty="0"/>
            </a:br>
            <a:r>
              <a:rPr lang="cs-CZ" sz="1500" dirty="0" smtClean="0">
                <a:latin typeface="Times New Roman" panose="02020603050405020304" pitchFamily="18" charset="0"/>
              </a:rPr>
              <a:t>v aglomeraci s cca 760 000 obyvateli </a:t>
            </a:r>
          </a:p>
          <a:p>
            <a:pPr marL="268288" indent="-173038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cs-CZ" sz="1500" dirty="0" smtClean="0">
                <a:latin typeface="Times New Roman" panose="02020603050405020304" pitchFamily="18" charset="0"/>
              </a:rPr>
              <a:t>Zhruba 90 % obyvatelstva Rakouska </a:t>
            </a:r>
            <a:r>
              <a:rPr dirty="0"/>
              <a:t/>
            </a:r>
            <a:br>
              <a:rPr dirty="0"/>
            </a:br>
            <a:r>
              <a:rPr lang="cs-CZ" sz="1500" dirty="0" smtClean="0">
                <a:latin typeface="Times New Roman" panose="02020603050405020304" pitchFamily="18" charset="0"/>
              </a:rPr>
              <a:t>bydlí v okruhu pouhých 250 km</a:t>
            </a:r>
          </a:p>
        </p:txBody>
      </p:sp>
      <p:sp>
        <p:nvSpPr>
          <p:cNvPr id="10" name="Rechteck 9"/>
          <p:cNvSpPr/>
          <p:nvPr/>
        </p:nvSpPr>
        <p:spPr>
          <a:xfrm>
            <a:off x="3779912" y="456388"/>
            <a:ext cx="5112568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noAutofit/>
          </a:bodyPr>
          <a:lstStyle/>
          <a:p>
            <a:pPr algn="r">
              <a:lnSpc>
                <a:spcPts val="3200"/>
              </a:lnSpc>
            </a:pPr>
            <a:r>
              <a:rPr lang="cs-CZ" sz="2500" spc="100" dirty="0" smtClean="0">
                <a:latin typeface="Times New Roman" panose="02020603050405020304" pitchFamily="18" charset="0"/>
              </a:rPr>
              <a:t>Přijeďte a načerpejte novou energii</a:t>
            </a:r>
            <a:endParaRPr lang="cs-CZ" sz="25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wnload\umfvz2f\Downloads\Flugverbindungen_Linz_Europa_Karte©linztourismus_20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t="17153" r="2998"/>
          <a:stretch/>
        </p:blipFill>
        <p:spPr bwMode="auto">
          <a:xfrm>
            <a:off x="3800104" y="0"/>
            <a:ext cx="5343896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251520" y="384381"/>
            <a:ext cx="8928992" cy="4780451"/>
            <a:chOff x="251520" y="384381"/>
            <a:chExt cx="8928992" cy="4780451"/>
          </a:xfrm>
        </p:grpSpPr>
        <p:sp>
          <p:nvSpPr>
            <p:cNvPr id="7" name="Rechteck 6"/>
            <p:cNvSpPr/>
            <p:nvPr/>
          </p:nvSpPr>
          <p:spPr>
            <a:xfrm>
              <a:off x="323528" y="384381"/>
              <a:ext cx="2376264" cy="459971"/>
            </a:xfrm>
            <a:prstGeom prst="rect">
              <a:avLst/>
            </a:prstGeom>
            <a:solidFill>
              <a:srgbClr val="00B0F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108000" rtlCol="0" anchor="ctr" anchorCtr="0">
              <a:noAutofit/>
            </a:bodyPr>
            <a:lstStyle/>
            <a:p>
              <a:pPr indent="0">
                <a:lnSpc>
                  <a:spcPts val="2000"/>
                </a:lnSpc>
              </a:pPr>
              <a:r>
                <a:rPr lang="de-AT" sz="2500" spc="100" dirty="0" smtClean="0">
                  <a:latin typeface="Times New Roman" panose="02020603050405020304" pitchFamily="18" charset="0"/>
                </a:rPr>
                <a:t> </a:t>
              </a:r>
              <a:r>
                <a:rPr lang="cs-CZ" sz="2500" spc="100" dirty="0" smtClean="0">
                  <a:latin typeface="Times New Roman" panose="02020603050405020304" pitchFamily="18" charset="0"/>
                </a:rPr>
                <a:t>V srdci Evropy</a:t>
              </a:r>
              <a:endParaRPr lang="cs-CZ" sz="2500" i="1" spc="4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251520" y="1132384"/>
              <a:ext cx="3312368" cy="337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cs-CZ" sz="16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Linec má vynikající polohu a je rychle a bezpečně dostupný </a:t>
              </a:r>
              <a:r>
                <a:rPr lang="cs-CZ" sz="16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autem, vlakem a letadlem</a:t>
              </a:r>
              <a:r>
                <a:rPr lang="cs-CZ" sz="16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</a:p>
            <a:p>
              <a:pPr>
                <a:lnSpc>
                  <a:spcPct val="110000"/>
                </a:lnSpc>
                <a:spcAft>
                  <a:spcPts val="1000"/>
                </a:spcAft>
              </a:pPr>
              <a:r>
                <a:rPr lang="cs-CZ" sz="1600" b="1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Letecké spojení z/do Lince:</a:t>
              </a:r>
              <a:r>
                <a:rPr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/>
              </a:r>
              <a:br>
                <a:rPr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cs-CZ" sz="16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Spojení s celým světem přes uzlová letiště Frankfurt nad Mohanem, Düsseldorf a Vídeň „blue</a:t>
              </a:r>
              <a:r>
                <a:rPr lang="cs-CZ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sz="16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danube</a:t>
              </a:r>
              <a:r>
                <a:rPr lang="cs-CZ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sz="16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airport</a:t>
              </a:r>
              <a:r>
                <a:rPr lang="cs-CZ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cs-CZ" sz="16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linz“.</a:t>
              </a:r>
            </a:p>
            <a:p>
              <a:pPr>
                <a:lnSpc>
                  <a:spcPct val="110000"/>
                </a:lnSpc>
              </a:pPr>
              <a:r>
                <a:rPr lang="cs-CZ" sz="1600" b="1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Přímé spojení vlakem </a:t>
              </a:r>
              <a:r>
                <a:rPr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/>
              </a:r>
              <a:br>
                <a:rPr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cs-CZ" sz="16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z letiště Vídeň-Schwechat </a:t>
              </a:r>
              <a:r>
                <a:rPr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/>
              </a:r>
              <a:br>
                <a:rPr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</a:br>
              <a:r>
                <a:rPr lang="cs-CZ" sz="16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na hlavní nádraží Linec</a:t>
              </a:r>
              <a:endParaRPr lang="cs-CZ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256" y="4441625"/>
              <a:ext cx="2269375" cy="723207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7526510" y="3213065"/>
              <a:ext cx="1654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30238" algn="l"/>
                </a:tabLst>
              </a:pPr>
              <a:r>
                <a:rPr lang="cs-CZ" sz="1000" dirty="0" smtClean="0"/>
                <a:t>Vídeň: </a:t>
              </a:r>
              <a:r>
                <a:rPr lang="en-US" sz="1000" dirty="0" smtClean="0"/>
                <a:t>	</a:t>
              </a:r>
              <a:r>
                <a:rPr lang="cs-CZ" sz="1000" dirty="0" smtClean="0"/>
                <a:t>185 kilometrů</a:t>
              </a:r>
            </a:p>
            <a:p>
              <a:pPr>
                <a:tabLst>
                  <a:tab pos="630238" algn="l"/>
                </a:tabLst>
              </a:pPr>
              <a:r>
                <a:rPr lang="cs-CZ" sz="1000" dirty="0" smtClean="0"/>
                <a:t>Salcburk: </a:t>
              </a:r>
              <a:r>
                <a:rPr lang="en-US" sz="1000" dirty="0" smtClean="0"/>
                <a:t>	</a:t>
              </a:r>
              <a:r>
                <a:rPr lang="cs-CZ" sz="1000" dirty="0" smtClean="0"/>
                <a:t>132 kilometrů</a:t>
              </a:r>
            </a:p>
            <a:p>
              <a:pPr>
                <a:tabLst>
                  <a:tab pos="630238" algn="l"/>
                </a:tabLst>
              </a:pPr>
              <a:r>
                <a:rPr lang="cs-CZ" sz="1000" dirty="0" smtClean="0"/>
                <a:t>Mnichov: </a:t>
              </a:r>
              <a:r>
                <a:rPr lang="en-US" sz="1000" dirty="0" smtClean="0"/>
                <a:t>	</a:t>
              </a:r>
              <a:r>
                <a:rPr lang="cs-CZ" sz="1000" dirty="0" smtClean="0"/>
                <a:t>271 kilometrů</a:t>
              </a:r>
            </a:p>
            <a:p>
              <a:pPr>
                <a:tabLst>
                  <a:tab pos="630238" algn="l"/>
                </a:tabLst>
              </a:pPr>
              <a:r>
                <a:rPr lang="cs-CZ" sz="1000" dirty="0" smtClean="0"/>
                <a:t>Praha: </a:t>
              </a:r>
              <a:r>
                <a:rPr lang="en-US" sz="1000" dirty="0" smtClean="0"/>
                <a:t>	</a:t>
              </a:r>
              <a:r>
                <a:rPr lang="cs-CZ" sz="1000" dirty="0" smtClean="0"/>
                <a:t>241 kilometrů </a:t>
              </a:r>
            </a:p>
            <a:p>
              <a:pPr>
                <a:tabLst>
                  <a:tab pos="630238" algn="l"/>
                </a:tabLst>
              </a:pPr>
              <a:r>
                <a:rPr lang="cs-CZ" sz="1000" dirty="0" smtClean="0"/>
                <a:t>Curych</a:t>
              </a:r>
              <a:r>
                <a:rPr lang="en-US" sz="1000" dirty="0" smtClean="0"/>
                <a:t>	</a:t>
              </a:r>
              <a:r>
                <a:rPr lang="cs-CZ" sz="1000" dirty="0" smtClean="0"/>
                <a:t>586 kilometrů</a:t>
              </a:r>
              <a:r>
                <a:rPr lang="en-US" sz="1000" dirty="0" smtClean="0"/>
                <a:t>	</a:t>
              </a:r>
              <a:endParaRPr lang="cs-CZ" sz="1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563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wnload\umfvz2f\Downloads\Tabakfabrik_Medien-Kunst-Sujet-RGB©linztourismus-zoe-06-2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25616" r="21060" b="18496"/>
          <a:stretch/>
        </p:blipFill>
        <p:spPr bwMode="auto">
          <a:xfrm>
            <a:off x="-1" y="0"/>
            <a:ext cx="9144001" cy="51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251520" y="1422101"/>
            <a:ext cx="5025718" cy="3083715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ctr" anchorCtr="0">
            <a:spAutoFit/>
          </a:bodyPr>
          <a:lstStyle/>
          <a:p>
            <a:pPr marL="95250">
              <a:lnSpc>
                <a:spcPct val="110000"/>
              </a:lnSpc>
            </a:pPr>
            <a:r>
              <a:rPr lang="cs-CZ" sz="1450" b="1" spc="100" dirty="0">
                <a:latin typeface="Times New Roman" panose="02020603050405020304" pitchFamily="18" charset="0"/>
              </a:rPr>
              <a:t>Linec</a:t>
            </a:r>
            <a:r>
              <a:rPr lang="cs-CZ" dirty="0" smtClean="0"/>
              <a:t> </a:t>
            </a:r>
            <a:r>
              <a:rPr lang="cs-CZ" sz="1450" b="1" spc="100" dirty="0">
                <a:latin typeface="Times New Roman" panose="02020603050405020304" pitchFamily="18" charset="0"/>
              </a:rPr>
              <a:t>je</a:t>
            </a:r>
            <a:r>
              <a:rPr lang="cs-CZ" dirty="0" smtClean="0"/>
              <a:t> </a:t>
            </a:r>
            <a:r>
              <a:rPr lang="cs-CZ" sz="1450" b="1" spc="100" dirty="0">
                <a:latin typeface="Times New Roman" panose="02020603050405020304" pitchFamily="18" charset="0"/>
              </a:rPr>
              <a:t>úspěšný</a:t>
            </a:r>
            <a:r>
              <a:rPr lang="cs-CZ" sz="1450" b="1" dirty="0">
                <a:latin typeface="Times New Roman" panose="02020603050405020304" pitchFamily="18" charset="0"/>
              </a:rPr>
              <a:t>! </a:t>
            </a:r>
            <a:endParaRPr lang="cs-CZ" sz="14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r>
              <a:rPr lang="cs-CZ" sz="1450" spc="100" dirty="0">
                <a:latin typeface="Times New Roman" panose="02020603050405020304" pitchFamily="18" charset="0"/>
              </a:rPr>
              <a:t>Úzké propojení výzkumu, </a:t>
            </a:r>
            <a:r>
              <a:rPr dirty="0"/>
              <a:t/>
            </a:r>
            <a:br>
              <a:rPr dirty="0"/>
            </a:br>
            <a:r>
              <a:rPr lang="cs-CZ" sz="1450" spc="100" dirty="0" smtClean="0">
                <a:latin typeface="Times New Roman" panose="02020603050405020304" pitchFamily="18" charset="0"/>
              </a:rPr>
              <a:t>kreativity, poskytovatelů služeb a průmyslu</a:t>
            </a:r>
          </a:p>
          <a:p>
            <a:pPr marL="95250">
              <a:lnSpc>
                <a:spcPct val="110000"/>
              </a:lnSpc>
            </a:pPr>
            <a:endParaRPr lang="cs-CZ" sz="5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r>
              <a:rPr lang="cs-CZ" sz="1450" b="1" spc="100" dirty="0">
                <a:latin typeface="Times New Roman" panose="02020603050405020304" pitchFamily="18" charset="0"/>
              </a:rPr>
              <a:t>Kultura pro všechny! </a:t>
            </a:r>
          </a:p>
          <a:p>
            <a:pPr marL="95250">
              <a:lnSpc>
                <a:spcPct val="110000"/>
              </a:lnSpc>
            </a:pPr>
            <a:r>
              <a:rPr lang="cs-CZ" sz="1450" spc="100" dirty="0">
                <a:latin typeface="Times New Roman" panose="02020603050405020304" pitchFamily="18" charset="0"/>
              </a:rPr>
              <a:t>14 muzeí a 16 divadel - rozmanitost, kterou si může dovolit každý</a:t>
            </a:r>
          </a:p>
          <a:p>
            <a:pPr marL="95250">
              <a:lnSpc>
                <a:spcPct val="110000"/>
              </a:lnSpc>
            </a:pPr>
            <a:r>
              <a:rPr lang="cs-CZ" sz="1450" spc="100" dirty="0">
                <a:latin typeface="Times New Roman" panose="02020603050405020304" pitchFamily="18" charset="0"/>
              </a:rPr>
              <a:t>Nejmodernější hudební divadlo Evropy</a:t>
            </a:r>
          </a:p>
          <a:p>
            <a:pPr marL="95250">
              <a:lnSpc>
                <a:spcPct val="110000"/>
              </a:lnSpc>
            </a:pPr>
            <a:endParaRPr lang="cs-CZ" sz="5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>
              <a:lnSpc>
                <a:spcPct val="110000"/>
              </a:lnSpc>
            </a:pPr>
            <a:r>
              <a:rPr lang="cs-CZ" sz="1450" b="1" spc="100" dirty="0">
                <a:latin typeface="Times New Roman" panose="02020603050405020304" pitchFamily="18" charset="0"/>
              </a:rPr>
              <a:t>Kvalita života má prioritu! </a:t>
            </a:r>
          </a:p>
          <a:p>
            <a:pPr marL="95250">
              <a:lnSpc>
                <a:spcPct val="110000"/>
              </a:lnSpc>
            </a:pPr>
            <a:r>
              <a:rPr lang="cs-CZ" sz="1450" spc="100" dirty="0">
                <a:latin typeface="Times New Roman" panose="02020603050405020304" pitchFamily="18" charset="0"/>
              </a:rPr>
              <a:t>Město na Dunaji s 50% zelených ploch</a:t>
            </a:r>
            <a:r>
              <a:rPr dirty="0"/>
              <a:t/>
            </a:r>
            <a:br>
              <a:rPr dirty="0"/>
            </a:br>
            <a:r>
              <a:rPr lang="cs-CZ" sz="1450" spc="100" dirty="0">
                <a:latin typeface="Times New Roman" panose="02020603050405020304" pitchFamily="18" charset="0"/>
              </a:rPr>
              <a:t>lodní dopravou, cyklostezkou kolem Dunaje, turistickou stezkou Donausteig</a:t>
            </a:r>
          </a:p>
        </p:txBody>
      </p:sp>
      <p:sp>
        <p:nvSpPr>
          <p:cNvPr id="7" name="Rechteck 6"/>
          <p:cNvSpPr/>
          <p:nvPr/>
        </p:nvSpPr>
        <p:spPr>
          <a:xfrm>
            <a:off x="251520" y="672412"/>
            <a:ext cx="1857366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 indent="0" algn="l">
              <a:lnSpc>
                <a:spcPts val="2000"/>
              </a:lnSpc>
            </a:pPr>
            <a:r>
              <a:rPr lang="cs-CZ" smtClean="0"/>
              <a:t> </a:t>
            </a:r>
            <a:r>
              <a:rPr lang="cs-CZ" sz="2500" spc="100" baseline="0" dirty="0" smtClean="0">
                <a:latin typeface="Times New Roman" panose="02020603050405020304" pitchFamily="18" charset="0"/>
              </a:rPr>
              <a:t>Proč Linec?</a:t>
            </a:r>
            <a:endParaRPr lang="cs-CZ" sz="2500" i="1" spc="40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inz.at\dfs$\Data$\TVL\Kongress_Tagungsservice\Botschafterpräsentation 2016\Translingua\Top 10\TOP_Ten_Linz_16zu9_PPT_Fremdsprachen_2016\TopTen_PPT_2016_TSCHECH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8"/>
            <a:ext cx="9145228" cy="51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hlinkClick r:id="rId3"/>
          </p:cNvPr>
          <p:cNvSpPr txBox="1"/>
          <p:nvPr/>
        </p:nvSpPr>
        <p:spPr>
          <a:xfrm>
            <a:off x="7812360" y="350922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solidFill>
                  <a:srgbClr val="009C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www.linztourismus.at/top10 </a:t>
            </a:r>
            <a:endParaRPr lang="de-AT" sz="800" dirty="0">
              <a:solidFill>
                <a:srgbClr val="009C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03734" y="442427"/>
            <a:ext cx="5548386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 indent="0" algn="l">
              <a:lnSpc>
                <a:spcPts val="2000"/>
              </a:lnSpc>
            </a:pPr>
            <a:r>
              <a:rPr lang="cs-CZ" dirty="0" smtClean="0"/>
              <a:t> </a:t>
            </a:r>
            <a:r>
              <a:rPr lang="cs-CZ" sz="2500" spc="100" dirty="0" smtClean="0">
                <a:latin typeface="Times New Roman" panose="02020603050405020304" pitchFamily="18" charset="0"/>
              </a:rPr>
              <a:t>Občané Lince, kteří dodnes mění svět</a:t>
            </a:r>
            <a:endParaRPr lang="cs-CZ" sz="2500" i="1" spc="40" dirty="0" smtClean="0">
              <a:solidFill>
                <a:schemeClr val="bg1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38076" y="1132384"/>
            <a:ext cx="9105924" cy="3382789"/>
            <a:chOff x="38076" y="1132384"/>
            <a:chExt cx="9105924" cy="3382789"/>
          </a:xfrm>
        </p:grpSpPr>
        <p:pic>
          <p:nvPicPr>
            <p:cNvPr id="2" name="Bild 14" descr="7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7" b="9034"/>
            <a:stretch/>
          </p:blipFill>
          <p:spPr bwMode="auto">
            <a:xfrm>
              <a:off x="96838" y="1132384"/>
              <a:ext cx="8966200" cy="214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835696" y="3352096"/>
              <a:ext cx="1709737" cy="115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cs-CZ" altLang="de-DE" sz="1400" dirty="0">
                  <a:latin typeface="Times New Roman" panose="02020603050405020304" pitchFamily="18" charset="0"/>
                </a:rPr>
                <a:t>Adalbert Stifter</a:t>
              </a:r>
            </a:p>
            <a:p>
              <a:pPr eaLnBrk="1" hangingPunct="1"/>
              <a:r>
                <a:rPr lang="cs-CZ" altLang="de-DE" sz="1200" dirty="0" smtClean="0">
                  <a:solidFill>
                    <a:srgbClr val="7F7F7F"/>
                  </a:solidFill>
                  <a:latin typeface="Times New Roman" panose="02020603050405020304" pitchFamily="18" charset="0"/>
                </a:rPr>
                <a:t>1805 – 1868 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cs-CZ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</a:rPr>
                <a:t>Dodnes zpomaluje svět svými slovy.</a:t>
              </a:r>
              <a:endParaRPr lang="cs-CZ" altLang="de-DE" sz="13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38076" y="3352097"/>
              <a:ext cx="1725612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buFont typeface="Arial" charset="0"/>
                <a:buNone/>
              </a:pPr>
              <a:r>
                <a:rPr lang="cs-CZ" altLang="de-DE" sz="1400" dirty="0">
                  <a:latin typeface="Times New Roman" panose="02020603050405020304" pitchFamily="18" charset="0"/>
                </a:rPr>
                <a:t>Johannes Kepler</a:t>
              </a:r>
            </a:p>
            <a:p>
              <a:pPr eaLnBrk="1" hangingPunct="1"/>
              <a:r>
                <a:rPr lang="cs-CZ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</a:rPr>
                <a:t>1571 – 1630</a:t>
              </a:r>
            </a:p>
            <a:p>
              <a:pPr eaLnBrk="1" hangingPunct="1">
                <a:spcBef>
                  <a:spcPts val="500"/>
                </a:spcBef>
                <a:buFont typeface="Arial" charset="0"/>
                <a:buNone/>
              </a:pPr>
              <a:r>
                <a:rPr lang="cs-CZ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</a:rPr>
                <a:t>Zkoumal v Linci dráhy Sluneční soustavy.</a:t>
              </a:r>
              <a:endParaRPr lang="cs-CZ" altLang="de-DE" sz="14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635896" y="3352096"/>
              <a:ext cx="1804987" cy="115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cs-CZ" altLang="de-DE" sz="1400" dirty="0">
                  <a:latin typeface="Times New Roman" panose="02020603050405020304" pitchFamily="18" charset="0"/>
                </a:rPr>
                <a:t>Anton Bruckner</a:t>
              </a:r>
            </a:p>
            <a:p>
              <a:pPr eaLnBrk="1" hangingPunct="1"/>
              <a:r>
                <a:rPr lang="cs-CZ" altLang="de-DE" sz="1200" dirty="0" smtClean="0">
                  <a:solidFill>
                    <a:srgbClr val="7F7F7F"/>
                  </a:solidFill>
                  <a:latin typeface="Times New Roman" panose="02020603050405020304" pitchFamily="18" charset="0"/>
                </a:rPr>
                <a:t>1824 – 1896 </a:t>
              </a:r>
              <a:endParaRPr lang="cs-CZ" altLang="de-DE" sz="12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ts val="500"/>
                </a:spcBef>
              </a:pPr>
              <a:r>
                <a:rPr lang="cs-CZ" altLang="de-DE" sz="1300" dirty="0">
                  <a:solidFill>
                    <a:srgbClr val="7F7F7F"/>
                  </a:solidFill>
                  <a:latin typeface="Times New Roman" panose="02020603050405020304" pitchFamily="18" charset="0"/>
                </a:rPr>
                <a:t>Reformoval svět hudby svými symfoniemi.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5436096" y="3360033"/>
              <a:ext cx="1740471" cy="95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cs-CZ" altLang="de-DE" sz="1400" dirty="0">
                  <a:latin typeface="Times New Roman" panose="02020603050405020304" pitchFamily="18" charset="0"/>
                </a:rPr>
                <a:t>Valie Export</a:t>
              </a:r>
            </a:p>
            <a:p>
              <a:pPr eaLnBrk="1" hangingPunct="1"/>
              <a:r>
                <a:rPr lang="cs-CZ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</a:rPr>
                <a:t>*1940 v Linci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cs-CZ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</a:rPr>
                <a:t>Klade svým uměním sociální otázky.</a:t>
              </a:r>
              <a:endParaRPr lang="cs-CZ" altLang="de-DE" sz="13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7264275" y="3358446"/>
              <a:ext cx="1879725" cy="115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cs-CZ" altLang="de-DE" sz="1400" dirty="0">
                  <a:latin typeface="Times New Roman" panose="02020603050405020304" pitchFamily="18" charset="0"/>
                </a:rPr>
                <a:t>Herbert Bayer</a:t>
              </a:r>
            </a:p>
            <a:p>
              <a:pPr eaLnBrk="1" hangingPunct="1"/>
              <a:r>
                <a:rPr lang="cs-CZ" altLang="de-DE" sz="1200" dirty="0">
                  <a:solidFill>
                    <a:srgbClr val="7F7F7F"/>
                  </a:solidFill>
                  <a:latin typeface="Times New Roman" panose="02020603050405020304" pitchFamily="18" charset="0"/>
                </a:rPr>
                <a:t>1900  – 1985</a:t>
              </a:r>
            </a:p>
            <a:p>
              <a:pPr eaLnBrk="1" hangingPunct="1">
                <a:spcBef>
                  <a:spcPts val="500"/>
                </a:spcBef>
              </a:pPr>
              <a:r>
                <a:rPr lang="cs-CZ" altLang="de-DE" sz="1300" dirty="0" smtClean="0">
                  <a:solidFill>
                    <a:srgbClr val="7F7F7F"/>
                  </a:solidFill>
                  <a:latin typeface="Times New Roman" panose="02020603050405020304" pitchFamily="18" charset="0"/>
                </a:rPr>
                <a:t>Přinesl do Ameriky styl Bauhaus a inspiroval Steva Jobse.</a:t>
              </a:r>
              <a:endParaRPr lang="cs-CZ" altLang="de-DE" sz="1200" i="1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wnload\umfvz2f\Downloads\ArcLentia_Linz©linztourismus_JohannSteininger_062013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-322" r="43165" b="19441"/>
          <a:stretch/>
        </p:blipFill>
        <p:spPr bwMode="auto">
          <a:xfrm>
            <a:off x="-1" y="-20545"/>
            <a:ext cx="9144001" cy="516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-36512" y="-20545"/>
            <a:ext cx="9180512" cy="172872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tlCol="0" anchor="t" anchorCtr="0"/>
          <a:lstStyle/>
          <a:p>
            <a:pPr marL="355600" algn="l">
              <a:lnSpc>
                <a:spcPts val="5600"/>
              </a:lnSpc>
              <a:spcBef>
                <a:spcPts val="50"/>
              </a:spcBef>
            </a:pPr>
            <a:r>
              <a:rPr lang="cs-CZ" sz="4400" spc="100" baseline="0" dirty="0" smtClean="0">
                <a:latin typeface="Times New Roman" panose="02020603050405020304" pitchFamily="18" charset="0"/>
              </a:rPr>
              <a:t>LINEC</a:t>
            </a:r>
            <a:r>
              <a:rPr lang="cs-CZ" sz="4400" spc="100" baseline="0" dirty="0" smtClean="0"/>
              <a:t>.</a:t>
            </a:r>
            <a:r>
              <a:rPr lang="cs-CZ" sz="4000" spc="100" baseline="0" dirty="0" smtClean="0"/>
              <a:t>JINAK</a:t>
            </a:r>
            <a:r>
              <a:rPr lang="cs-CZ" sz="4000" dirty="0" smtClean="0"/>
              <a:t>,</a:t>
            </a:r>
          </a:p>
          <a:p>
            <a:pPr marL="355600" algn="l">
              <a:lnSpc>
                <a:spcPts val="3900"/>
              </a:lnSpc>
            </a:pPr>
            <a:r>
              <a:rPr lang="cs-CZ" sz="4000" b="1" spc="100" baseline="0" dirty="0" smtClean="0"/>
              <a:t>PERSPEKTIVY</a:t>
            </a:r>
          </a:p>
          <a:p>
            <a:pPr marL="355600" marR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877300" algn="r"/>
              </a:tabLst>
              <a:defRPr/>
            </a:pPr>
            <a:r>
              <a:rPr lang="cs-CZ" sz="1200" i="1" spc="40" baseline="0" dirty="0" smtClean="0">
                <a:solidFill>
                  <a:schemeClr val="bg1"/>
                </a:solidFill>
              </a:rPr>
              <a:t>WWW.LINZTOURISMUS.AT</a:t>
            </a:r>
            <a:r>
              <a:rPr lang="en-US" sz="1200" i="1" spc="40" baseline="0" dirty="0" smtClean="0">
                <a:solidFill>
                  <a:schemeClr val="bg1"/>
                </a:solidFill>
              </a:rPr>
              <a:t>	</a:t>
            </a:r>
            <a:endParaRPr lang="cs-CZ" sz="1200" i="1" spc="40" dirty="0" smtClean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4441625"/>
            <a:ext cx="2269375" cy="72320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9512" y="1852464"/>
            <a:ext cx="4374232" cy="459971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tlCol="0" anchor="b" anchorCtr="0">
            <a:noAutofit/>
          </a:bodyPr>
          <a:lstStyle/>
          <a:p>
            <a:pPr>
              <a:lnSpc>
                <a:spcPts val="2000"/>
              </a:lnSpc>
            </a:pPr>
            <a:r>
              <a:rPr lang="cs-CZ" sz="2500" spc="100" dirty="0" smtClean="0">
                <a:latin typeface="Times New Roman" panose="02020603050405020304" pitchFamily="18" charset="0"/>
              </a:rPr>
              <a:t> Nechte se nadchnout Lincem!</a:t>
            </a:r>
            <a:endParaRPr lang="cs-CZ" sz="2500" i="1" spc="4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titel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</Words>
  <Application>Microsoft Office PowerPoint</Application>
  <PresentationFormat>Benutzerdefiniert</PresentationFormat>
  <Paragraphs>52</Paragraphs>
  <Slides>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Folientitel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2013-11-12T14:23:12Z</dcterms:created>
  <dcterms:modified xsi:type="dcterms:W3CDTF">2016-11-02T12:27:00Z</dcterms:modified>
</cp:coreProperties>
</file>