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3" r:id="rId2"/>
    <p:sldId id="358" r:id="rId3"/>
    <p:sldId id="357" r:id="rId4"/>
    <p:sldId id="465" r:id="rId5"/>
    <p:sldId id="472" r:id="rId6"/>
    <p:sldId id="474" r:id="rId7"/>
    <p:sldId id="375" r:id="rId8"/>
  </p:sldIdLst>
  <p:sldSz cx="9144000" cy="51450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A5A20B8-396A-481B-850C-23111EC17794}">
          <p14:sldIdLst>
            <p14:sldId id="363"/>
            <p14:sldId id="358"/>
            <p14:sldId id="357"/>
            <p14:sldId id="465"/>
            <p14:sldId id="472"/>
            <p14:sldId id="474"/>
            <p14:sldId id="3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C7"/>
    <a:srgbClr val="19E0FB"/>
    <a:srgbClr val="146464"/>
    <a:srgbClr val="E6007E"/>
    <a:srgbClr val="A2C617"/>
    <a:srgbClr val="52AE32"/>
    <a:srgbClr val="009EE0"/>
    <a:srgbClr val="00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562" autoAdjust="0"/>
    <p:restoredTop sz="94629" autoAdjust="0"/>
  </p:normalViewPr>
  <p:slideViewPr>
    <p:cSldViewPr>
      <p:cViewPr>
        <p:scale>
          <a:sx n="110" d="100"/>
          <a:sy n="110" d="100"/>
        </p:scale>
        <p:origin x="-2430" y="-750"/>
      </p:cViewPr>
      <p:guideLst>
        <p:guide orient="horz" pos="849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93BF95D-D0E0-45A9-9BC4-213B8C6D00D1}" type="datetimeFigureOut">
              <a:rPr lang="de-AT" smtClean="0"/>
              <a:t>02.11.2016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E515697-112F-4A58-92D7-6E64F5C6D1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797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036F78D7-77E3-443B-900A-5B242D906B0B}" type="datetimeFigureOut">
              <a:rPr lang="de-AT" smtClean="0"/>
              <a:t>02.11.2016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C6FB536-F569-45D1-9559-D11620EB16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1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C6FB536-F569-45D1-9559-D11620EB1621}" type="slidenum">
              <a:r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9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C6FB536-F569-45D1-9559-D11620EB1621}" type="slidenum">
              <a:r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7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744"/>
            <a:ext cx="9144000" cy="51845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-36512" y="-19744"/>
            <a:ext cx="9180512" cy="175408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VERÄNDERT</a:t>
            </a:r>
            <a:r>
              <a:rPr lang="de-DE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/>
              <a:t>GESCHICHTEN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4000" b="1" spc="100" baseline="0" dirty="0"/>
          </a:p>
        </p:txBody>
      </p:sp>
    </p:spTree>
    <p:extLst>
      <p:ext uri="{BB962C8B-B14F-4D97-AF65-F5344CB8AC3E}">
        <p14:creationId xmlns:p14="http://schemas.microsoft.com/office/powerpoint/2010/main" val="36266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 d Zukun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L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83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36512" y="0"/>
            <a:ext cx="9180512" cy="173434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VERÄNDERT</a:t>
            </a:r>
            <a:r>
              <a:rPr lang="de-DE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/>
              <a:t>DANKBARKEIT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4000" b="1" spc="100" baseline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315938" y="4084712"/>
            <a:ext cx="6128270" cy="4052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i="1" spc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Wir freuen uns auf das persönliche Gespräch</a:t>
            </a:r>
            <a:endParaRPr lang="de-AT" sz="2300" i="1" spc="4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23528" y="3624946"/>
            <a:ext cx="3960440" cy="45976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Schön, dass Sie hier sind!</a:t>
            </a:r>
            <a:endParaRPr lang="de-AT" sz="2300" i="1" spc="4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39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ztourismus.at/top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wnload\umfvz2f\Downloads\Musiktheater_Medien-Kunst-Sujet-RGB©linztourismus-zoe-06-2016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-221" r="-195" b="24911"/>
          <a:stretch/>
        </p:blipFill>
        <p:spPr bwMode="auto">
          <a:xfrm>
            <a:off x="0" y="-31453"/>
            <a:ext cx="9162043" cy="51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1" y="-51197"/>
            <a:ext cx="9198554" cy="174634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 rtl="0">
              <a:lnSpc>
                <a:spcPts val="5600"/>
              </a:lnSpc>
              <a:spcBef>
                <a:spcPts val="50"/>
              </a:spcBef>
            </a:pPr>
            <a:r>
              <a:rPr lang="es-ES" sz="4400" b="0" i="0" u="none" spc="1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es-ES" sz="4400" b="0" i="0" u="none" spc="100" baseline="0"/>
              <a:t>.</a:t>
            </a:r>
            <a:r>
              <a:rPr lang="es-ES" sz="4000" b="0" i="0" u="none" spc="100" baseline="0"/>
              <a:t>CAMBIA</a:t>
            </a:r>
            <a:r>
              <a:rPr lang="es-ES" sz="4000" b="0" i="0" u="none" baseline="0"/>
              <a:t>,</a:t>
            </a:r>
          </a:p>
          <a:p>
            <a:pPr marL="266700" indent="0" algn="l" rtl="0">
              <a:lnSpc>
                <a:spcPts val="3900"/>
              </a:lnSpc>
            </a:pPr>
            <a:r>
              <a:rPr lang="es-ES" sz="4000" b="1" i="0" u="none" spc="100" baseline="0"/>
              <a:t>PERSPECTIVAS</a:t>
            </a:r>
            <a:endParaRPr lang="es-ES" sz="4000" b="1" spc="100" baseline="0" dirty="0" smtClean="0"/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es-ES" sz="1200" b="0" i="1" u="none" spc="40" baseline="0">
                <a:solidFill>
                  <a:schemeClr val="bg1"/>
                </a:solidFill>
              </a:rPr>
              <a:t>WWW.LINZTOURISMUS.AT</a:t>
            </a:r>
            <a:r>
              <a:rPr lang="es-ES" sz="1200" b="0" i="0" u="none" spc="40" baseline="0">
                <a:solidFill>
                  <a:schemeClr val="bg1"/>
                </a:solidFill>
              </a:rPr>
              <a:t>	Octubre de 2016</a:t>
            </a:r>
            <a:endParaRPr lang="es-ES" sz="1200" spc="40" baseline="0" dirty="0" smtClean="0">
              <a:solidFill>
                <a:schemeClr val="bg1"/>
              </a:solidFill>
            </a:endParaRP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es-ES" sz="1200" b="0" i="0" u="none" spc="40" baseline="0">
                <a:solidFill>
                  <a:schemeClr val="bg1"/>
                </a:solidFill>
              </a:rPr>
              <a:t>	</a:t>
            </a:r>
            <a:endParaRPr lang="es-ES" sz="4000" b="1" spc="100" baseline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4"/>
          <a:stretch/>
        </p:blipFill>
        <p:spPr>
          <a:xfrm>
            <a:off x="0" y="-19744"/>
            <a:ext cx="9145632" cy="518457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83968" y="1088300"/>
            <a:ext cx="4616102" cy="266429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5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Ciudad del Arte Digital de la UNESCO</a:t>
            </a:r>
          </a:p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5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Cultural de Europa 2009</a:t>
            </a:r>
            <a:endParaRPr lang="es-E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5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Ciudad versátil e inteligente a orillas del Danubio</a:t>
            </a:r>
            <a:endParaRPr lang="es-E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5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del </a:t>
            </a:r>
            <a:r>
              <a:rPr lang="es-ES" sz="1500" b="0" i="0" u="non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es-ES" sz="15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Alta Austria en un núcleo urbano con unas 760.000 personas </a:t>
            </a:r>
          </a:p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5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Aproximadamente el 90% de la población austriaca vive en un radio de sólo 250 </a:t>
            </a:r>
            <a:r>
              <a:rPr lang="es-ES" sz="1500" b="0" i="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km.</a:t>
            </a:r>
            <a:endParaRPr lang="es-ES" sz="1500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283968" y="412304"/>
            <a:ext cx="3024336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rtl="0">
              <a:lnSpc>
                <a:spcPts val="3200"/>
              </a:lnSpc>
            </a:pPr>
            <a:r>
              <a:rPr lang="es-ES" sz="250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Llegar </a:t>
            </a:r>
            <a:r>
              <a:rPr lang="es-ES" sz="25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reanimarse</a:t>
            </a:r>
            <a:endParaRPr lang="es-ES" sz="2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wnload\umfvz2f\Downloads\Flugverbindungen_Linz_Europa_Karte©linztourismus_2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17153" r="2998"/>
          <a:stretch/>
        </p:blipFill>
        <p:spPr bwMode="auto">
          <a:xfrm>
            <a:off x="3800104" y="0"/>
            <a:ext cx="534389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251520" y="340296"/>
            <a:ext cx="8928992" cy="4824536"/>
            <a:chOff x="251520" y="340296"/>
            <a:chExt cx="8928992" cy="4824536"/>
          </a:xfrm>
        </p:grpSpPr>
        <p:sp>
          <p:nvSpPr>
            <p:cNvPr id="7" name="Rechteck 6"/>
            <p:cNvSpPr/>
            <p:nvPr/>
          </p:nvSpPr>
          <p:spPr>
            <a:xfrm>
              <a:off x="251520" y="340296"/>
              <a:ext cx="3384376" cy="459971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08000" rtlCol="0" anchor="ctr" anchorCtr="0">
              <a:noAutofit/>
            </a:bodyPr>
            <a:lstStyle/>
            <a:p>
              <a:pPr indent="0" rtl="0">
                <a:lnSpc>
                  <a:spcPts val="2000"/>
                </a:lnSpc>
              </a:pPr>
              <a:r>
                <a:rPr lang="es-ES" sz="2500" b="0" i="0" u="none" spc="1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En </a:t>
              </a:r>
              <a:r>
                <a:rPr lang="es-ES" sz="2500" b="0" i="0" u="none" spc="1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 centro de Europa</a:t>
              </a:r>
              <a:endParaRPr lang="es-ES" sz="2500" i="1" spc="4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51520" y="1060376"/>
              <a:ext cx="3548584" cy="3869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ct val="110000"/>
                </a:lnSpc>
                <a:spcAft>
                  <a:spcPts val="1000"/>
                </a:spcAft>
              </a:pP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Linz está situada en una ubicación privilegiada a la que se accede segura y rápidamente por </a:t>
              </a:r>
              <a:r>
                <a:rPr lang="es-ES" sz="1600" b="1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carretera, ferrocarril y avión</a:t>
              </a: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 rtl="0">
                <a:lnSpc>
                  <a:spcPct val="110000"/>
                </a:lnSpc>
                <a:spcAft>
                  <a:spcPts val="1000"/>
                </a:spcAft>
              </a:pPr>
              <a:r>
                <a:rPr lang="es-ES" sz="1600" b="1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Enlaces de vuelos con llegada y salida en Linz</a:t>
              </a: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s-E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s-E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 "blue </a:t>
              </a:r>
              <a:r>
                <a:rPr lang="es-ES" sz="1600" b="0" i="0" u="none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danube</a:t>
              </a: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600" b="0" i="0" u="none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airport</a:t>
              </a: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600" b="0" i="0" u="none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linz</a:t>
              </a: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 tiene enlaces con todo el mundo a través de los puntos de trasbordo de </a:t>
              </a:r>
              <a:r>
                <a:rPr lang="es-ES" sz="1600" b="0" i="0" u="none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Francfort</a:t>
              </a: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Dusseldorf y Viena.</a:t>
              </a:r>
            </a:p>
            <a:p>
              <a:pPr algn="l" rtl="0">
                <a:lnSpc>
                  <a:spcPct val="110000"/>
                </a:lnSpc>
              </a:pPr>
              <a:r>
                <a:rPr lang="es-ES" sz="1600" b="1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Enlace directo por tren</a:t>
              </a: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s-E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s-ES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desde el aeropuerto de Viena-Schwechat hasta la estación de ferrocarril de </a:t>
              </a:r>
              <a:r>
                <a:rPr lang="es-ES" sz="1600" b="0" i="0" u="none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Linz.</a:t>
              </a:r>
              <a:endParaRPr lang="es-E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441625"/>
              <a:ext cx="2269375" cy="723207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526510" y="3213065"/>
              <a:ext cx="1654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tabLst>
                  <a:tab pos="630238" algn="l"/>
                </a:tabLst>
              </a:pPr>
              <a:r>
                <a:rPr lang="es-ES" sz="1000" b="0" i="0" u="none" baseline="0" dirty="0"/>
                <a:t>Viena: 	185 kilómetros</a:t>
              </a:r>
            </a:p>
            <a:p>
              <a:pPr algn="l" rtl="0">
                <a:tabLst>
                  <a:tab pos="630238" algn="l"/>
                </a:tabLst>
              </a:pPr>
              <a:r>
                <a:rPr lang="es-ES" sz="1000" b="0" i="0" u="none" baseline="0" dirty="0"/>
                <a:t>Salzburgo: </a:t>
              </a:r>
              <a:r>
                <a:rPr lang="es-ES" sz="1000" b="0" i="0" u="none" baseline="0" dirty="0" smtClean="0"/>
                <a:t>132 </a:t>
              </a:r>
              <a:r>
                <a:rPr lang="es-ES" sz="1000" b="0" i="0" u="none" baseline="0" dirty="0"/>
                <a:t>kilómetros</a:t>
              </a:r>
            </a:p>
            <a:p>
              <a:pPr algn="l" rtl="0">
                <a:tabLst>
                  <a:tab pos="630238" algn="l"/>
                </a:tabLst>
              </a:pPr>
              <a:r>
                <a:rPr lang="es-ES" sz="1000" b="0" i="0" u="none" baseline="0" dirty="0" err="1"/>
                <a:t>Munich</a:t>
              </a:r>
              <a:r>
                <a:rPr lang="es-ES" sz="1000" b="0" i="0" u="none" baseline="0" dirty="0"/>
                <a:t>: 	271 kilómetros</a:t>
              </a:r>
            </a:p>
            <a:p>
              <a:pPr algn="l" rtl="0">
                <a:tabLst>
                  <a:tab pos="630238" algn="l"/>
                </a:tabLst>
              </a:pPr>
              <a:r>
                <a:rPr lang="es-ES" sz="1000" b="0" i="0" u="none" baseline="0" dirty="0"/>
                <a:t>Praga: 	241 kilómetros </a:t>
              </a:r>
            </a:p>
            <a:p>
              <a:pPr algn="l" rtl="0">
                <a:tabLst>
                  <a:tab pos="630238" algn="l"/>
                </a:tabLst>
              </a:pPr>
              <a:r>
                <a:rPr lang="es-ES" sz="1000" b="0" i="0" u="none" baseline="0" dirty="0" err="1"/>
                <a:t>Zurich</a:t>
              </a:r>
              <a:r>
                <a:rPr lang="es-ES" sz="1000" b="0" i="0" u="none" baseline="0" dirty="0"/>
                <a:t>:	586 kilómetros	</a:t>
              </a:r>
              <a:endParaRPr lang="es-ES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6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wnload\umfvz2f\Downloads\Tabakfabrik_Medien-Kunst-Sujet-RGB©linztourismus-zoe-06-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23837" r="18688" b="18496"/>
          <a:stretch/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338370" y="1420416"/>
            <a:ext cx="4593670" cy="326620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spAutoFit/>
          </a:bodyPr>
          <a:lstStyle/>
          <a:p>
            <a:pPr marL="95250" algn="l" rtl="0">
              <a:lnSpc>
                <a:spcPct val="110000"/>
              </a:lnSpc>
            </a:pPr>
            <a:r>
              <a:rPr lang="es-ES" sz="1450" b="1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¡Linz tiene éxito!</a:t>
            </a:r>
            <a:r>
              <a:rPr lang="es-ES" sz="145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4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algn="l" rtl="0">
              <a:lnSpc>
                <a:spcPct val="110000"/>
              </a:lnSpc>
            </a:pPr>
            <a:endParaRPr lang="es-ES" sz="1450" b="0" i="0" u="none" spc="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algn="l" rtl="0">
              <a:lnSpc>
                <a:spcPct val="110000"/>
              </a:lnSpc>
            </a:pPr>
            <a:r>
              <a:rPr lang="es-ES" sz="145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Estrecha </a:t>
            </a:r>
            <a:r>
              <a:rPr lang="es-ES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interconexión entre investigadores, creadores, prestadores de servicios e industria</a:t>
            </a:r>
          </a:p>
          <a:p>
            <a:pPr marL="95250" algn="l" rtl="0">
              <a:lnSpc>
                <a:spcPct val="110000"/>
              </a:lnSpc>
            </a:pPr>
            <a:endParaRPr lang="es-ES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algn="l" rtl="0">
              <a:lnSpc>
                <a:spcPct val="110000"/>
              </a:lnSpc>
            </a:pPr>
            <a:r>
              <a:rPr lang="es-ES" sz="1450" b="1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¡Cultura para todos! </a:t>
            </a:r>
          </a:p>
          <a:p>
            <a:pPr marL="95250" algn="l" rtl="0">
              <a:lnSpc>
                <a:spcPct val="110000"/>
              </a:lnSpc>
            </a:pPr>
            <a:r>
              <a:rPr lang="es-ES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Diversidad al alcance de todos gracias a 14 museos y 16 escenarios</a:t>
            </a:r>
          </a:p>
          <a:p>
            <a:pPr marL="95250" algn="l" rtl="0">
              <a:lnSpc>
                <a:spcPct val="110000"/>
              </a:lnSpc>
            </a:pPr>
            <a:r>
              <a:rPr lang="es-ES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teatro musical más moderno de Europa</a:t>
            </a:r>
          </a:p>
          <a:p>
            <a:pPr marL="95250" algn="l" rtl="0">
              <a:lnSpc>
                <a:spcPct val="110000"/>
              </a:lnSpc>
            </a:pPr>
            <a:endParaRPr lang="es-ES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algn="l" rtl="0">
              <a:lnSpc>
                <a:spcPct val="110000"/>
              </a:lnSpc>
            </a:pPr>
            <a:r>
              <a:rPr lang="es-ES" sz="1450" b="1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¡La calidad de vida tiene prioridad! </a:t>
            </a:r>
          </a:p>
          <a:p>
            <a:pPr marL="95250" algn="l" rtl="0">
              <a:lnSpc>
                <a:spcPct val="110000"/>
              </a:lnSpc>
            </a:pPr>
            <a:r>
              <a:rPr lang="es-ES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Ciudad a orillas del Danubio con un 50% de zonas verdes, </a:t>
            </a:r>
            <a:r>
              <a:rPr lang="es-ES" sz="145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viajes </a:t>
            </a:r>
            <a:r>
              <a:rPr lang="es-ES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barco, carril de bicicletas a lo largo del Danubio, sendero Donausteig</a:t>
            </a:r>
          </a:p>
        </p:txBody>
      </p:sp>
      <p:sp>
        <p:nvSpPr>
          <p:cNvPr id="7" name="Rechteck 6"/>
          <p:cNvSpPr/>
          <p:nvPr/>
        </p:nvSpPr>
        <p:spPr>
          <a:xfrm>
            <a:off x="338370" y="672412"/>
            <a:ext cx="2361422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 rtl="0">
              <a:lnSpc>
                <a:spcPts val="2000"/>
              </a:lnSpc>
            </a:pPr>
            <a:r>
              <a:rPr lang="es-ES" sz="30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Linz?</a:t>
            </a:r>
            <a:endParaRPr lang="es-ES" sz="2500" i="1" spc="40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nz.at\dfs$\Data$\TVL\Kongress_Tagungsservice\Botschafterpräsentation 2016\Translingua\Top 10\TOP_Ten_Linz_16zu9_PPT_Fremdsprachen_2016\TopTen_PPT_2016_SPAN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" y="25827"/>
            <a:ext cx="9135549" cy="51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hlinkClick r:id="rId3"/>
          </p:cNvPr>
          <p:cNvSpPr txBox="1"/>
          <p:nvPr/>
        </p:nvSpPr>
        <p:spPr>
          <a:xfrm>
            <a:off x="7812360" y="350922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rgbClr val="009C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www.linztourismus.at/top10 </a:t>
            </a:r>
            <a:endParaRPr lang="de-AT" sz="800" dirty="0">
              <a:solidFill>
                <a:srgbClr val="009C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3733" y="412305"/>
            <a:ext cx="7907210" cy="49009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 rtl="0">
              <a:lnSpc>
                <a:spcPts val="2000"/>
              </a:lnSpc>
            </a:pPr>
            <a:r>
              <a:rPr lang="es-ES" sz="30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Gente de Linz que han cambiado el mundo hasta ahora</a:t>
            </a:r>
            <a:endParaRPr lang="es-ES" sz="2500" i="1" spc="40" dirty="0" smtClean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8076" y="1132384"/>
            <a:ext cx="9105924" cy="3382789"/>
            <a:chOff x="38076" y="1132384"/>
            <a:chExt cx="9105924" cy="3382789"/>
          </a:xfrm>
        </p:grpSpPr>
        <p:pic>
          <p:nvPicPr>
            <p:cNvPr id="2" name="Bild 14" descr="7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7" b="9034"/>
            <a:stretch/>
          </p:blipFill>
          <p:spPr bwMode="auto">
            <a:xfrm>
              <a:off x="96838" y="1132384"/>
              <a:ext cx="8966200" cy="214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835696" y="3352096"/>
              <a:ext cx="1709737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Adalbert Stifter</a:t>
              </a:r>
            </a:p>
            <a:p>
              <a:pPr algn="l" rtl="0" eaLnBrk="1" hangingPunct="1"/>
              <a:r>
                <a:rPr lang="es-ES" sz="12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1805 – 1868 </a:t>
              </a:r>
            </a:p>
            <a:p>
              <a:pPr algn="l" rtl="0" eaLnBrk="1" hangingPunct="1">
                <a:spcBef>
                  <a:spcPts val="500"/>
                </a:spcBef>
              </a:pPr>
              <a:r>
                <a:rPr lang="es-ES" sz="13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Sigue desacelerando hasta hoy al mundo con sus palabras.</a:t>
              </a:r>
              <a:endParaRPr lang="es-ES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8076" y="3352097"/>
              <a:ext cx="172561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>
                <a:buFont typeface="Arial" charset="0"/>
                <a:buNone/>
              </a:pPr>
              <a:r>
                <a:rPr lang="es-ES" sz="1400" b="0" i="0" u="none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Johannes Kepler</a:t>
              </a:r>
            </a:p>
            <a:p>
              <a:pPr algn="l" rtl="0" eaLnBrk="1" hangingPunct="1"/>
              <a:r>
                <a:rPr lang="es-ES" sz="12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1571 – 1630</a:t>
              </a:r>
            </a:p>
            <a:p>
              <a:pPr algn="l" rtl="0" eaLnBrk="1" hangingPunct="1">
                <a:spcBef>
                  <a:spcPts val="500"/>
                </a:spcBef>
                <a:buFont typeface="Arial" charset="0"/>
                <a:buNone/>
              </a:pPr>
              <a:r>
                <a:rPr lang="es-ES" sz="13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Investigó en Linz las rutas del sistema solar.</a:t>
              </a:r>
              <a:endParaRPr lang="es-ES" altLang="de-DE" sz="14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635896" y="3352096"/>
              <a:ext cx="1804987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Anton Bruckner</a:t>
              </a:r>
            </a:p>
            <a:p>
              <a:pPr algn="l" rtl="0" eaLnBrk="1" hangingPunct="1"/>
              <a:r>
                <a:rPr lang="es-ES" sz="12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1824 – 1896 </a:t>
              </a:r>
              <a:endParaRPr lang="es-ES" altLang="de-DE" sz="1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 rtl="0" eaLnBrk="1" hangingPunct="1">
                <a:spcBef>
                  <a:spcPts val="500"/>
                </a:spcBef>
              </a:pPr>
              <a:r>
                <a:rPr lang="es-ES" sz="13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Reformó el mundo musical con sus sinfonías.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436096" y="3360033"/>
              <a:ext cx="1740471" cy="95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Valie Export</a:t>
              </a:r>
            </a:p>
            <a:p>
              <a:pPr algn="l" rtl="0" eaLnBrk="1" hangingPunct="1"/>
              <a:r>
                <a:rPr lang="es-ES" sz="12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*1940 en Linz</a:t>
              </a:r>
            </a:p>
            <a:p>
              <a:pPr algn="l" rtl="0" eaLnBrk="1" hangingPunct="1">
                <a:spcBef>
                  <a:spcPts val="500"/>
                </a:spcBef>
              </a:pPr>
              <a:r>
                <a:rPr lang="es-ES" sz="13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Plantea cuestiones sociales con su arte.</a:t>
              </a:r>
              <a:endParaRPr lang="es-ES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7264275" y="3358446"/>
              <a:ext cx="1879725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Herbert Bayer</a:t>
              </a:r>
            </a:p>
            <a:p>
              <a:pPr algn="l" rtl="0" eaLnBrk="1" hangingPunct="1"/>
              <a:r>
                <a:rPr lang="es-ES" sz="12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1900 – 1985</a:t>
              </a:r>
            </a:p>
            <a:p>
              <a:pPr algn="l" rtl="0" eaLnBrk="1" hangingPunct="1">
                <a:spcBef>
                  <a:spcPts val="500"/>
                </a:spcBef>
              </a:pPr>
              <a:r>
                <a:rPr lang="es-ES" sz="13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Llevó el estilo Bauhaus a América e inspiró a Steve Jobs.</a:t>
              </a:r>
              <a:endParaRPr lang="es-ES" altLang="de-DE" sz="1200" i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wnload\umfvz2f\Downloads\ArcLentia_Linz©linztourismus_JohannSteininger_062013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-322" r="43165" b="19441"/>
          <a:stretch/>
        </p:blipFill>
        <p:spPr bwMode="auto">
          <a:xfrm>
            <a:off x="-1" y="-20545"/>
            <a:ext cx="9144001" cy="51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20545"/>
            <a:ext cx="9180512" cy="172872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355600" algn="l" rtl="0">
              <a:lnSpc>
                <a:spcPts val="5600"/>
              </a:lnSpc>
              <a:spcBef>
                <a:spcPts val="50"/>
              </a:spcBef>
            </a:pPr>
            <a:r>
              <a:rPr lang="es-ES" sz="4400" b="0" i="0" u="none" spc="1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es-ES" sz="4400" b="0" i="0" u="none" spc="100" baseline="0"/>
              <a:t>.</a:t>
            </a:r>
            <a:r>
              <a:rPr lang="es-ES" sz="4000" b="0" i="0" u="none" spc="100" baseline="0"/>
              <a:t>CAMBIA</a:t>
            </a:r>
            <a:r>
              <a:rPr lang="es-ES" sz="4000" b="0" i="0" u="none" baseline="0"/>
              <a:t>,</a:t>
            </a:r>
          </a:p>
          <a:p>
            <a:pPr marL="355600" algn="l" rtl="0">
              <a:lnSpc>
                <a:spcPts val="3900"/>
              </a:lnSpc>
            </a:pPr>
            <a:r>
              <a:rPr lang="es-ES" sz="4000" b="1" i="0" u="none" spc="100" baseline="0"/>
              <a:t>PERSPECTIVAS</a:t>
            </a:r>
          </a:p>
          <a:p>
            <a:pPr marL="355600" marR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es-ES" sz="1200" b="0" i="1" u="none" spc="40" baseline="0">
                <a:solidFill>
                  <a:schemeClr val="bg1"/>
                </a:solidFill>
              </a:rPr>
              <a:t>WWW.LINZTOURISMUS.AT</a:t>
            </a:r>
            <a:r>
              <a:rPr lang="es-ES" sz="1200" b="0" i="0" u="none" spc="40" baseline="0">
                <a:solidFill>
                  <a:schemeClr val="bg1"/>
                </a:solidFill>
              </a:rPr>
              <a:t>	</a:t>
            </a:r>
            <a:endParaRPr lang="es-ES" sz="1200" i="1" spc="40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9512" y="1852464"/>
            <a:ext cx="4752528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algn="l" rtl="0">
              <a:lnSpc>
                <a:spcPts val="2000"/>
              </a:lnSpc>
            </a:pPr>
            <a:r>
              <a:rPr lang="es-ES" sz="25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¡Disfrute la fascinación de Linz!</a:t>
            </a:r>
            <a:endParaRPr lang="es-ES" sz="2500" i="1" spc="4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titel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279</Words>
  <Application>Microsoft Office PowerPoint</Application>
  <PresentationFormat>Benutzerdefiniert</PresentationFormat>
  <Paragraphs>53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2013-11-12T14:23:12Z</dcterms:created>
  <dcterms:modified xsi:type="dcterms:W3CDTF">2016-11-02T12:26:30Z</dcterms:modified>
</cp:coreProperties>
</file>