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562" autoAdjust="0"/>
    <p:restoredTop sz="9462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GESCHICHTEN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VERÄNDERT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baseline="0" dirty="0" smtClean="0"/>
              <a:t>DANKBARKEIT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 freuen uns auf das persönliche Gespräch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de-DE" sz="23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Schön, dass Sie hier sind!</a:t>
            </a:r>
            <a:endParaRPr lang="de-AT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221" r="-195" b="24911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CAMBIA</a:t>
            </a:r>
            <a:r>
              <a:rPr lang="de-DE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de-DE" sz="4000" b="1" spc="100" dirty="0" smtClean="0"/>
              <a:t>PROSPETTIVE</a:t>
            </a:r>
            <a:endParaRPr lang="de-DE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r>
              <a:rPr lang="it-IT" sz="1200" spc="40" baseline="0" dirty="0" smtClean="0">
                <a:solidFill>
                  <a:schemeClr val="bg1"/>
                </a:solidFill>
              </a:rPr>
              <a:t>Ottobre </a:t>
            </a:r>
            <a:r>
              <a:rPr lang="it-IT" sz="1200" spc="40" dirty="0" smtClean="0">
                <a:solidFill>
                  <a:schemeClr val="bg1"/>
                </a:solidFill>
              </a:rPr>
              <a:t>2016</a:t>
            </a:r>
            <a:endParaRPr lang="it-IT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	</a:t>
            </a:r>
            <a:endParaRPr lang="de-AT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132384"/>
            <a:ext cx="4616102" cy="273630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UNESCO City of Media </a:t>
            </a:r>
            <a:r>
              <a:rPr lang="it-IT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endParaRPr lang="it-I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Capitale europea della cultura 2009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 del cambiamento, città «</a:t>
            </a:r>
            <a:r>
              <a:rPr lang="it-IT" sz="15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it-IT" sz="1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sul Danubio</a:t>
            </a:r>
            <a:endParaRPr lang="it-IT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Capoluogo dell’Alta Austria in una conurbazione dove vivono circa 760.000 persone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Circa il 90% della popolazione austriaca vive nell‘</a:t>
            </a:r>
            <a:r>
              <a:rPr lang="it-IT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ì’arco</a:t>
            </a: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soli 250 km</a:t>
            </a:r>
          </a:p>
        </p:txBody>
      </p:sp>
      <p:sp>
        <p:nvSpPr>
          <p:cNvPr id="10" name="Rechteck 9"/>
          <p:cNvSpPr/>
          <p:nvPr/>
        </p:nvSpPr>
        <p:spPr>
          <a:xfrm>
            <a:off x="4283968" y="456388"/>
            <a:ext cx="4616102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>
              <a:lnSpc>
                <a:spcPts val="3200"/>
              </a:lnSpc>
            </a:pPr>
            <a:r>
              <a:rPr lang="it-I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All’arrivo si schiude un mondo</a:t>
            </a:r>
            <a:endParaRPr lang="it-IT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7153" r="2998"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79512" y="340296"/>
            <a:ext cx="9001000" cy="4824536"/>
            <a:chOff x="179512" y="340296"/>
            <a:chExt cx="9001000" cy="4824536"/>
          </a:xfrm>
        </p:grpSpPr>
        <p:sp>
          <p:nvSpPr>
            <p:cNvPr id="7" name="Rechteck 6"/>
            <p:cNvSpPr/>
            <p:nvPr/>
          </p:nvSpPr>
          <p:spPr>
            <a:xfrm>
              <a:off x="179512" y="340296"/>
              <a:ext cx="3456384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 algn="ctr">
                <a:lnSpc>
                  <a:spcPts val="2000"/>
                </a:lnSpc>
              </a:pPr>
              <a:r>
                <a:rPr lang="it-IT" sz="2500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Nel centro dell’Europa</a:t>
              </a:r>
              <a:endParaRPr lang="it-IT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153197"/>
              <a:ext cx="3312368" cy="359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 è ubicata nella migliore posizione ed è raggiungibile in </a:t>
              </a:r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automobile, treno e aereo 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modo rapido e sicuro. 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Collegamenti aerei da/per Linz: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attraverso gli </a:t>
              </a:r>
              <a:r>
                <a:rPr lang="it-IT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hub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 Francoforte, Düsseldorf e Vienna il «blue </a:t>
              </a:r>
              <a:r>
                <a:rPr lang="it-IT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danube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airport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linz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è collegato a tutto il mondo.</a:t>
              </a:r>
            </a:p>
            <a:p>
              <a:pPr>
                <a:lnSpc>
                  <a:spcPct val="110000"/>
                </a:lnSpc>
              </a:pPr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Collegamento ferroviario diretto 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dall’aeroporto di Vienna-</a:t>
              </a:r>
              <a:r>
                <a:rPr lang="it-IT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Schwechat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alla stazione dei treni di Linz.</a:t>
              </a:r>
              <a:endParaRPr lang="it-IT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526510" y="3213065"/>
              <a:ext cx="1654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de-AT" sz="1000" dirty="0" smtClean="0"/>
                <a:t>Vienna: 	 	185 km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err="1" smtClean="0"/>
                <a:t>Salisburgo</a:t>
              </a:r>
              <a:r>
                <a:rPr lang="de-AT" sz="1000" dirty="0" smtClean="0"/>
                <a:t>: 	132 mm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smtClean="0"/>
                <a:t>Monaco: 		271 km</a:t>
              </a:r>
            </a:p>
            <a:p>
              <a:pPr>
                <a:tabLst>
                  <a:tab pos="630238" algn="l"/>
                </a:tabLst>
              </a:pPr>
              <a:r>
                <a:rPr lang="de-AT" sz="1000" dirty="0" err="1" smtClean="0"/>
                <a:t>Praga</a:t>
              </a:r>
              <a:r>
                <a:rPr lang="de-AT" sz="1000" dirty="0" smtClean="0"/>
                <a:t>: 		241 km</a:t>
              </a:r>
            </a:p>
            <a:p>
              <a:pPr>
                <a:tabLst>
                  <a:tab pos="630238" algn="l"/>
                </a:tabLst>
              </a:pPr>
              <a:r>
                <a:rPr lang="de-DE" sz="1000" dirty="0" err="1" smtClean="0"/>
                <a:t>Zurigo</a:t>
              </a:r>
              <a:r>
                <a:rPr lang="de-DE" sz="1000" dirty="0" smtClean="0"/>
                <a:t>:		586 km	</a:t>
              </a:r>
              <a:endParaRPr lang="de-AT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3837" r="18688" b="18496"/>
          <a:stretch/>
        </p:blipFill>
        <p:spPr bwMode="auto">
          <a:xfrm>
            <a:off x="-2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38370" y="1595208"/>
            <a:ext cx="4593670" cy="302074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>
              <a:lnSpc>
                <a:spcPct val="110000"/>
              </a:lnSpc>
            </a:pPr>
            <a:r>
              <a:rPr lang="it-I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it-IT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successo</a:t>
            </a:r>
            <a:r>
              <a:rPr lang="it-IT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95250">
              <a:lnSpc>
                <a:spcPct val="110000"/>
              </a:lnSpc>
            </a:pP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Stretta interconnessione tra ricerca, creativi, operatori di servizi e industria.</a:t>
            </a:r>
          </a:p>
          <a:p>
            <a:pPr marL="95250">
              <a:lnSpc>
                <a:spcPct val="110000"/>
              </a:lnSpc>
            </a:pPr>
            <a:endParaRPr lang="it-IT" sz="5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it-I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 per tutti! </a:t>
            </a:r>
          </a:p>
          <a:p>
            <a:pPr marL="95250">
              <a:lnSpc>
                <a:spcPct val="110000"/>
              </a:lnSpc>
            </a:pP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Varietà alla portata di tutti, grazie a 14 musei e 16 palcoscenici.</a:t>
            </a:r>
          </a:p>
          <a:p>
            <a:pPr marL="95250">
              <a:lnSpc>
                <a:spcPct val="110000"/>
              </a:lnSpc>
            </a:pP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più moderno teatro dell’opera in Europa.</a:t>
            </a:r>
          </a:p>
          <a:p>
            <a:pPr marL="95250">
              <a:lnSpc>
                <a:spcPct val="110000"/>
              </a:lnSpc>
            </a:pPr>
            <a:endParaRPr lang="it-IT" sz="5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it-IT" sz="145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qualità di vita viene prima di tutto! </a:t>
            </a:r>
          </a:p>
          <a:p>
            <a:pPr marL="95250">
              <a:lnSpc>
                <a:spcPct val="110000"/>
              </a:lnSpc>
            </a:pP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 sul Danubio con 50% di aree verdi,</a:t>
            </a:r>
            <a:b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navigazione, ciclabile del Danubio, sentiero </a:t>
            </a:r>
            <a:r>
              <a:rPr lang="it-IT" sz="145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Donausteig</a:t>
            </a:r>
            <a:r>
              <a:rPr lang="it-IT" sz="145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5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8370" y="672412"/>
            <a:ext cx="214539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de-DE" sz="30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Perché</a:t>
            </a:r>
            <a:r>
              <a:rPr lang="it-I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Linz</a:t>
            </a:r>
            <a:r>
              <a:rPr lang="de-DE" sz="25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AT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ITALIEN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" y="0"/>
            <a:ext cx="9222580" cy="51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81236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4" y="442427"/>
            <a:ext cx="7160541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de-DE" sz="30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Linzesi</a:t>
            </a:r>
            <a:r>
              <a:rPr lang="it-I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 hanno cambiato il mondo fino a oggi</a:t>
            </a:r>
            <a:endParaRPr lang="it-IT" sz="25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072030"/>
            <a:ext cx="9105924" cy="3568881"/>
            <a:chOff x="38076" y="1072030"/>
            <a:chExt cx="9105924" cy="3568881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9034"/>
            <a:stretch/>
          </p:blipFill>
          <p:spPr bwMode="auto">
            <a:xfrm>
              <a:off x="55289" y="1072030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220009"/>
              <a:ext cx="1709737" cy="14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Adalbert Stifter</a:t>
              </a: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1805 </a:t>
              </a:r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1868 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it-IT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it-IT" altLang="de-DE" sz="1200" dirty="0" err="1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Delecera</a:t>
              </a:r>
              <a:r>
                <a:rPr lang="it-IT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a tutt‘oggi il mondo con le sue parole</a:t>
              </a:r>
              <a:r>
                <a:rPr lang="de-DE" altLang="de-DE" sz="1300" dirty="0">
                  <a:solidFill>
                    <a:srgbClr val="7F7F7F"/>
                  </a:solidFill>
                  <a:cs typeface="Arial" charset="0"/>
                </a:rPr>
                <a:t>.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de-DE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280363"/>
              <a:ext cx="1725612" cy="12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it-IT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Giovanni Keplero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it-IT" altLang="de-DE" sz="13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1571 – 1630</a:t>
              </a:r>
            </a:p>
            <a:p>
              <a:pPr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it-IT" altLang="de-DE" sz="13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Linz studiò il moto del sistema solare.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220009"/>
              <a:ext cx="1804987" cy="14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 Bruckner</a:t>
              </a:r>
            </a:p>
            <a:p>
              <a:pPr eaLnBrk="1" hangingPunct="1"/>
              <a:r>
                <a:rPr lang="de-DE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1824 – 1896 </a:t>
              </a:r>
              <a:endParaRPr lang="de-DE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it-IT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Rivoluzionò il corso della musica con le sue sinfonie.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de-DE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4" y="3280363"/>
              <a:ext cx="1740471" cy="95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it-IT" altLang="de-DE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Valie</a:t>
              </a:r>
              <a:r>
                <a:rPr lang="it-IT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Export</a:t>
              </a:r>
            </a:p>
            <a:p>
              <a:pPr eaLnBrk="1" hangingPunct="1"/>
              <a:r>
                <a:rPr lang="it-IT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*1940 a Linz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it-IT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la sua arte solleva questioni sociali</a:t>
              </a:r>
              <a:r>
                <a:rPr lang="it-IT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it-IT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220009"/>
              <a:ext cx="1879725" cy="14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de-DE" alt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Herbert Bayer</a:t>
              </a:r>
            </a:p>
            <a:p>
              <a:pPr eaLnBrk="1" hangingPunct="1"/>
              <a:r>
                <a:rPr lang="de-DE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1900  – 1985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it-IT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Esportò lo stile del Bauhaus in America ed ispirò Steve Jobs.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de-DE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de-DE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-322" r="43165" b="19441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>
              <a:lnSpc>
                <a:spcPts val="5600"/>
              </a:lnSpc>
              <a:spcBef>
                <a:spcPts val="50"/>
              </a:spcBef>
            </a:pPr>
            <a:r>
              <a:rPr lang="de-DE" sz="4400" spc="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r>
              <a:rPr lang="de-DE" sz="4400" spc="100" baseline="0" dirty="0" smtClean="0"/>
              <a:t>.</a:t>
            </a:r>
            <a:r>
              <a:rPr lang="de-DE" sz="4000" spc="100" baseline="0" dirty="0" smtClean="0"/>
              <a:t>CAMBIA</a:t>
            </a:r>
            <a:r>
              <a:rPr lang="de-DE" sz="4000" dirty="0" smtClean="0"/>
              <a:t>,</a:t>
            </a:r>
          </a:p>
          <a:p>
            <a:pPr marL="355600" algn="l">
              <a:lnSpc>
                <a:spcPts val="3900"/>
              </a:lnSpc>
            </a:pPr>
            <a:r>
              <a:rPr lang="de-DE" sz="4000" b="1" spc="100" baseline="0" dirty="0" smtClean="0"/>
              <a:t>PROSPETTIVE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de-DE" sz="1200" i="1" spc="40" baseline="0" dirty="0" smtClean="0">
                <a:solidFill>
                  <a:schemeClr val="bg1"/>
                </a:solidFill>
              </a:rPr>
              <a:t>WWW.LINZTOURISMUS.AT	</a:t>
            </a:r>
            <a:endParaRPr lang="de-AT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482453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de-A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Lasciatevi entusiasmare da Linz</a:t>
            </a:r>
            <a:r>
              <a:rPr lang="de-DE" sz="25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AT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Benutzerdefiniert</PresentationFormat>
  <Paragraphs>55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2016-11-02T12:21:37Z</dcterms:modified>
</cp:coreProperties>
</file>